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7" r:id="rId5"/>
    <p:sldId id="268" r:id="rId6"/>
    <p:sldId id="269" r:id="rId7"/>
    <p:sldId id="277" r:id="rId8"/>
    <p:sldId id="270" r:id="rId9"/>
    <p:sldId id="278" r:id="rId10"/>
    <p:sldId id="279" r:id="rId11"/>
    <p:sldId id="271" r:id="rId12"/>
    <p:sldId id="280" r:id="rId13"/>
    <p:sldId id="272" r:id="rId14"/>
    <p:sldId id="281" r:id="rId15"/>
    <p:sldId id="282" r:id="rId16"/>
    <p:sldId id="283" r:id="rId17"/>
    <p:sldId id="285" r:id="rId18"/>
    <p:sldId id="284" r:id="rId19"/>
    <p:sldId id="266" r:id="rId20"/>
    <p:sldId id="286" r:id="rId21"/>
    <p:sldId id="287" r:id="rId22"/>
    <p:sldId id="288" r:id="rId23"/>
    <p:sldId id="289" r:id="rId24"/>
    <p:sldId id="290" r:id="rId25"/>
    <p:sldId id="291" r:id="rId26"/>
    <p:sldId id="2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7949" autoAdjust="0"/>
  </p:normalViewPr>
  <p:slideViewPr>
    <p:cSldViewPr snapToGrid="0" showGuides="1">
      <p:cViewPr varScale="1">
        <p:scale>
          <a:sx n="59" d="100"/>
          <a:sy n="59" d="100"/>
        </p:scale>
        <p:origin x="892" y="-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10/17/2021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10/17/2021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23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9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21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63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28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07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7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89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14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99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12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96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33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9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10/17/2021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ublicdomainpictures.net/en/view-image.php?image=183890&amp;picture=travel-background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ublicdomainpictures.net/view-image.php?image=183878&amp;picture=travel-background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k.anygator.com/search/saga+travel+insuranc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44.png"/><Relationship Id="rId4" Type="http://schemas.openxmlformats.org/officeDocument/2006/relationships/image" Target="../media/image34.sv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48.png"/><Relationship Id="rId4" Type="http://schemas.openxmlformats.org/officeDocument/2006/relationships/image" Target="../media/image34.sv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52.png"/><Relationship Id="rId4" Type="http://schemas.openxmlformats.org/officeDocument/2006/relationships/image" Target="../media/image34.sv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k.anygator.com/search/saga+travel+insuranc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ublicdomainpictures.net/view-image.php?image=183871&amp;picture=travel-backgroun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k.anygator.com/search/travel+medical+insurance" TargetMode="External"/><Relationship Id="rId4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travel.stackexchange.com/questions/25242/what-was-an-insurance-vending-machine-at-an-airport-and-what-kind-of-insuranc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shoq.com/free-photos/p/123/shiny-travel-bag-on-the-beach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tejashvi14/travel-insurance-prediction-dat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ublicdomainpictures.net/view-image.php?image=201292&amp;picture=travel-background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uk.anygator.com/search/travel+medical+insurance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18.jpg"/><Relationship Id="rId10" Type="http://schemas.openxmlformats.org/officeDocument/2006/relationships/image" Target="../media/image22.png"/><Relationship Id="rId4" Type="http://schemas.openxmlformats.org/officeDocument/2006/relationships/image" Target="../media/image17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uk.anygator.com/search/travel+medical+insurance" TargetMode="External"/><Relationship Id="rId5" Type="http://schemas.openxmlformats.org/officeDocument/2006/relationships/image" Target="../media/image18.jpg"/><Relationship Id="rId10" Type="http://schemas.openxmlformats.org/officeDocument/2006/relationships/image" Target="../media/image25.png"/><Relationship Id="rId4" Type="http://schemas.openxmlformats.org/officeDocument/2006/relationships/image" Target="../media/image17.sv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7688" y="2157413"/>
            <a:ext cx="5386226" cy="3362395"/>
          </a:xfrm>
        </p:spPr>
        <p:txBody>
          <a:bodyPr anchor="b">
            <a:noAutofit/>
          </a:bodyPr>
          <a:lstStyle/>
          <a:p>
            <a:r>
              <a:rPr lang="en-US" sz="4400" b="0" dirty="0">
                <a:solidFill>
                  <a:schemeClr val="tx1"/>
                </a:solidFill>
              </a:rPr>
              <a:t>Machine Learning Model for predicting </a:t>
            </a:r>
            <a:r>
              <a:rPr lang="en-US" sz="4000" b="0" dirty="0">
                <a:solidFill>
                  <a:schemeClr val="tx1"/>
                </a:solidFill>
              </a:rPr>
              <a:t>travel</a:t>
            </a:r>
            <a:r>
              <a:rPr lang="en-US" sz="4400" b="0" dirty="0">
                <a:solidFill>
                  <a:schemeClr val="tx1"/>
                </a:solidFill>
              </a:rPr>
              <a:t> insurance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7688" y="5531039"/>
            <a:ext cx="5143500" cy="50316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peak Pro" panose="020B0504020101020102" pitchFamily="34" charset="0"/>
              </a:rPr>
              <a:t>MUHAMMAD AULIA RENDY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peak Pro" panose="020B0504020101020102" pitchFamily="34" charset="0"/>
              </a:rPr>
              <a:t>Using Python</a:t>
            </a:r>
          </a:p>
        </p:txBody>
      </p:sp>
      <p:pic>
        <p:nvPicPr>
          <p:cNvPr id="10" name="Picture Placeholder 9" descr="A watch on a table&#10;&#10;Description automatically generated with low confidence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13" r="32836" b="-2"/>
          <a:stretch/>
        </p:blipFill>
        <p:spPr>
          <a:xfrm>
            <a:off x="710812" y="728545"/>
            <a:ext cx="5305661" cy="5305661"/>
          </a:xfr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4D1325-8F48-42EF-898A-E40404FF968E}"/>
              </a:ext>
            </a:extLst>
          </p:cNvPr>
          <p:cNvSpPr/>
          <p:nvPr/>
        </p:nvSpPr>
        <p:spPr>
          <a:xfrm>
            <a:off x="6215743" y="1219200"/>
            <a:ext cx="2373086" cy="938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30733AB-78E2-4CE8-9DEF-BFED2B587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Data Cleaning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1851025"/>
            <a:ext cx="604838" cy="604838"/>
          </a:xfrm>
        </p:spPr>
      </p:pic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587163" y="4905375"/>
            <a:ext cx="604837" cy="606425"/>
          </a:xfrm>
        </p:spPr>
      </p:pic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420F8617-E4F2-46BC-BFC9-CC1528BB2A18}"/>
              </a:ext>
            </a:extLst>
          </p:cNvPr>
          <p:cNvSpPr txBox="1">
            <a:spLocks/>
          </p:cNvSpPr>
          <p:nvPr/>
        </p:nvSpPr>
        <p:spPr>
          <a:xfrm>
            <a:off x="4804909" y="506254"/>
            <a:ext cx="3865753" cy="8525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>
                <a:latin typeface="Speak Pro" panose="020B0504020101020102" pitchFamily="34" charset="0"/>
              </a:rPr>
              <a:t>Feature Encoding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49E6A3CC-9DE8-4FFE-9379-B0DA35BA6CAE}"/>
              </a:ext>
            </a:extLst>
          </p:cNvPr>
          <p:cNvSpPr txBox="1">
            <a:spLocks/>
          </p:cNvSpPr>
          <p:nvPr/>
        </p:nvSpPr>
        <p:spPr>
          <a:xfrm>
            <a:off x="833082" y="1423618"/>
            <a:ext cx="10330006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peak Pro" panose="020B0504020101020102" pitchFamily="34" charset="0"/>
              </a:rPr>
              <a:t>Column selected : [ </a:t>
            </a:r>
            <a:r>
              <a:rPr lang="en-ID" dirty="0">
                <a:effectLst/>
                <a:latin typeface="Speak Pro" panose="020B0504020101020102" pitchFamily="34" charset="0"/>
              </a:rPr>
              <a:t>Employment Type, </a:t>
            </a:r>
            <a:r>
              <a:rPr lang="en-ID" dirty="0" err="1">
                <a:effectLst/>
                <a:latin typeface="Speak Pro" panose="020B0504020101020102" pitchFamily="34" charset="0"/>
              </a:rPr>
              <a:t>GraduateOrNot</a:t>
            </a:r>
            <a:r>
              <a:rPr lang="en-ID" dirty="0">
                <a:effectLst/>
                <a:latin typeface="Speak Pro" panose="020B0504020101020102" pitchFamily="34" charset="0"/>
              </a:rPr>
              <a:t>, </a:t>
            </a:r>
            <a:r>
              <a:rPr lang="en-ID" dirty="0" err="1">
                <a:effectLst/>
                <a:latin typeface="Speak Pro" panose="020B0504020101020102" pitchFamily="34" charset="0"/>
              </a:rPr>
              <a:t>FrequentFlyer</a:t>
            </a:r>
            <a:r>
              <a:rPr lang="en-ID" dirty="0">
                <a:latin typeface="Speak Pro" panose="020B0504020101020102" pitchFamily="34" charset="0"/>
              </a:rPr>
              <a:t>,</a:t>
            </a:r>
            <a:r>
              <a:rPr lang="en-ID" dirty="0">
                <a:effectLst/>
                <a:latin typeface="Speak Pro" panose="020B0504020101020102" pitchFamily="34" charset="0"/>
              </a:rPr>
              <a:t> </a:t>
            </a:r>
            <a:r>
              <a:rPr lang="en-ID" dirty="0" err="1">
                <a:effectLst/>
                <a:latin typeface="Speak Pro" panose="020B0504020101020102" pitchFamily="34" charset="0"/>
              </a:rPr>
              <a:t>EverTravelledAbroad</a:t>
            </a:r>
            <a:r>
              <a:rPr lang="en-ID" dirty="0">
                <a:effectLst/>
                <a:latin typeface="Speak Pro" panose="020B0504020101020102" pitchFamily="34" charset="0"/>
              </a:rPr>
              <a:t> </a:t>
            </a:r>
            <a:r>
              <a:rPr lang="en-US" dirty="0">
                <a:effectLst/>
                <a:latin typeface="Speak Pro" panose="020B0504020101020102" pitchFamily="34" charset="0"/>
              </a:rPr>
              <a:t>]</a:t>
            </a:r>
            <a:endParaRPr lang="en-US" dirty="0">
              <a:latin typeface="Speak Pro" panose="020B0504020101020102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DA66A6-1B44-49FB-9646-F119EE6E16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48"/>
          <a:stretch/>
        </p:blipFill>
        <p:spPr>
          <a:xfrm>
            <a:off x="515938" y="2314479"/>
            <a:ext cx="10964295" cy="1807992"/>
          </a:xfrm>
          <a:prstGeom prst="rect">
            <a:avLst/>
          </a:prstGeom>
        </p:spPr>
      </p:pic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3B4FBC46-0CE5-4AD5-AC70-8D12BDD3F244}"/>
              </a:ext>
            </a:extLst>
          </p:cNvPr>
          <p:cNvSpPr txBox="1">
            <a:spLocks/>
          </p:cNvSpPr>
          <p:nvPr/>
        </p:nvSpPr>
        <p:spPr>
          <a:xfrm>
            <a:off x="515938" y="1727177"/>
            <a:ext cx="1258434" cy="8525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dirty="0">
                <a:latin typeface="Speak Pro" panose="020B0504020101020102" pitchFamily="34" charset="0"/>
              </a:rPr>
              <a:t>Before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190ACE-DAF8-477D-8B5A-D1538A10C3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20"/>
          <a:stretch/>
        </p:blipFill>
        <p:spPr>
          <a:xfrm>
            <a:off x="473064" y="4696551"/>
            <a:ext cx="10890632" cy="2036149"/>
          </a:xfrm>
          <a:prstGeom prst="rect">
            <a:avLst/>
          </a:prstGeom>
        </p:spPr>
      </p:pic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37D8C20C-9D00-4DC9-AF95-BF7A9A962FEC}"/>
              </a:ext>
            </a:extLst>
          </p:cNvPr>
          <p:cNvSpPr txBox="1">
            <a:spLocks/>
          </p:cNvSpPr>
          <p:nvPr/>
        </p:nvSpPr>
        <p:spPr>
          <a:xfrm>
            <a:off x="515938" y="4106802"/>
            <a:ext cx="1258434" cy="85253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dirty="0">
                <a:latin typeface="Speak Pro" panose="020B0504020101020102" pitchFamily="34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457"/>
            <a:ext cx="10515600" cy="1547287"/>
          </a:xfrm>
        </p:spPr>
        <p:txBody>
          <a:bodyPr/>
          <a:lstStyle/>
          <a:p>
            <a:r>
              <a:rPr lang="en-US" sz="4400" dirty="0"/>
              <a:t>Exploratory </a:t>
            </a:r>
            <a:br>
              <a:rPr lang="en-US" sz="4400" dirty="0"/>
            </a:br>
            <a:r>
              <a:rPr lang="en-US" sz="4400" dirty="0"/>
              <a:t>Data Analysis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743945" y="2177143"/>
            <a:ext cx="6704109" cy="4680857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60703B-1E44-4F33-B44A-F1781372667E}"/>
              </a:ext>
            </a:extLst>
          </p:cNvPr>
          <p:cNvSpPr/>
          <p:nvPr/>
        </p:nvSpPr>
        <p:spPr>
          <a:xfrm>
            <a:off x="359229" y="6215743"/>
            <a:ext cx="1306285" cy="459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4160D895-34F5-4F0D-B988-F89B05B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/>
          <a:lstStyle/>
          <a:p>
            <a:fld id="{9EC71654-96A5-4280-94F3-931C61A9F92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094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Exploratory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sz="2000" dirty="0"/>
              <a:t>Correlation between columns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1629F4-34DB-4EB7-823A-275468C3E4A8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ID" dirty="0"/>
              <a:t>Ever Travelled abroad vs travel insurance</a:t>
            </a:r>
          </a:p>
        </p:txBody>
      </p:sp>
      <p:pic>
        <p:nvPicPr>
          <p:cNvPr id="22" name="Picture Placeholder 21" descr="Scatterplot with solid fill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282969" y="1850968"/>
            <a:ext cx="605487" cy="605487"/>
          </a:xfrm>
        </p:spPr>
      </p:pic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1" r="131"/>
          <a:stretch/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FFD542B-1954-4205-A984-7749EF9F9802}"/>
              </a:ext>
            </a:extLst>
          </p:cNvPr>
          <p:cNvSpPr/>
          <p:nvPr/>
        </p:nvSpPr>
        <p:spPr>
          <a:xfrm>
            <a:off x="161613" y="6055426"/>
            <a:ext cx="2373086" cy="605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A25A8-54A7-4094-B100-F2B505FBD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4" y="2698866"/>
            <a:ext cx="5958654" cy="36847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78E4BB-4B9F-4669-88E8-685809EEAA51}"/>
              </a:ext>
            </a:extLst>
          </p:cNvPr>
          <p:cNvSpPr txBox="1"/>
          <p:nvPr/>
        </p:nvSpPr>
        <p:spPr>
          <a:xfrm>
            <a:off x="108857" y="6358405"/>
            <a:ext cx="646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latin typeface="Speak Pro" panose="020B0504020101020102" pitchFamily="34" charset="0"/>
              </a:rPr>
              <a:t>All the predictors are not highly correlated with the data target(y)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C83B6E-B90D-40F6-89E4-6407CFA4E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795" y="1837749"/>
            <a:ext cx="4555701" cy="306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09B571-7E65-4C26-B6DF-CCF14878F1A2}"/>
              </a:ext>
            </a:extLst>
          </p:cNvPr>
          <p:cNvSpPr txBox="1"/>
          <p:nvPr/>
        </p:nvSpPr>
        <p:spPr>
          <a:xfrm>
            <a:off x="7166949" y="1251269"/>
            <a:ext cx="4963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Speak Pro" panose="020B0504020101020102" pitchFamily="34" charset="0"/>
              </a:rPr>
              <a:t>Most of people that ever travelled aboard tend to buy for travel insurance packages</a:t>
            </a:r>
          </a:p>
          <a:p>
            <a:endParaRPr lang="en-ID" dirty="0">
              <a:latin typeface="Speak Pro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479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Exploratory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1629F4-34DB-4EB7-823A-275468C3E4A8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ID" dirty="0"/>
              <a:t>Travel insurance distribution data</a:t>
            </a:r>
          </a:p>
        </p:txBody>
      </p:sp>
      <p:pic>
        <p:nvPicPr>
          <p:cNvPr id="22" name="Picture Placeholder 21" descr="Scatterplot with solid fill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282969" y="1850968"/>
            <a:ext cx="605487" cy="605487"/>
          </a:xfrm>
        </p:spPr>
      </p:pic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1" r="131"/>
          <a:stretch/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FFD542B-1954-4205-A984-7749EF9F9802}"/>
              </a:ext>
            </a:extLst>
          </p:cNvPr>
          <p:cNvSpPr/>
          <p:nvPr/>
        </p:nvSpPr>
        <p:spPr>
          <a:xfrm>
            <a:off x="161613" y="6055426"/>
            <a:ext cx="2373086" cy="605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8E4BB-4B9F-4669-88E8-685809EEAA51}"/>
              </a:ext>
            </a:extLst>
          </p:cNvPr>
          <p:cNvSpPr txBox="1"/>
          <p:nvPr/>
        </p:nvSpPr>
        <p:spPr>
          <a:xfrm>
            <a:off x="159557" y="6132573"/>
            <a:ext cx="5728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Speak Pro" panose="020B0504020101020102" pitchFamily="34" charset="0"/>
              </a:rPr>
              <a:t>Most of people that never travelled </a:t>
            </a:r>
            <a:r>
              <a:rPr lang="en-US" b="0" dirty="0" err="1">
                <a:solidFill>
                  <a:srgbClr val="000000"/>
                </a:solidFill>
                <a:effectLst/>
                <a:latin typeface="Speak Pro" panose="020B0504020101020102" pitchFamily="34" charset="0"/>
              </a:rPr>
              <a:t>aboard,only</a:t>
            </a:r>
            <a:r>
              <a:rPr lang="en-US" b="0" dirty="0">
                <a:solidFill>
                  <a:srgbClr val="000000"/>
                </a:solidFill>
                <a:effectLst/>
                <a:latin typeface="Speak Pro" panose="020B0504020101020102" pitchFamily="34" charset="0"/>
              </a:rPr>
              <a:t> a few buy travel insurance packages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436924AE-055B-4155-AE2F-6A6591FBD349}"/>
              </a:ext>
            </a:extLst>
          </p:cNvPr>
          <p:cNvSpPr txBox="1">
            <a:spLocks/>
          </p:cNvSpPr>
          <p:nvPr/>
        </p:nvSpPr>
        <p:spPr>
          <a:xfrm>
            <a:off x="330881" y="1906016"/>
            <a:ext cx="3445566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dirty="0"/>
              <a:t>Ever Travelled abroad vs travel insurance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5F398A-52F8-4561-BE1D-BB255F0A2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26" y="2790312"/>
            <a:ext cx="5072743" cy="341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29C8135-96E9-4D3A-B11E-AA1E756E2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525" y="1508528"/>
            <a:ext cx="4622493" cy="311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944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178" b="4178"/>
          <a:stretch/>
        </p:blipFill>
        <p:spPr>
          <a:xfrm>
            <a:off x="7440747" y="1"/>
            <a:ext cx="4751254" cy="435428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Exploratory data analysis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FD542B-1954-4205-A984-7749EF9F9802}"/>
              </a:ext>
            </a:extLst>
          </p:cNvPr>
          <p:cNvSpPr/>
          <p:nvPr/>
        </p:nvSpPr>
        <p:spPr>
          <a:xfrm>
            <a:off x="161613" y="6055426"/>
            <a:ext cx="2373086" cy="605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8E4BB-4B9F-4669-88E8-685809EEAA51}"/>
              </a:ext>
            </a:extLst>
          </p:cNvPr>
          <p:cNvSpPr txBox="1"/>
          <p:nvPr/>
        </p:nvSpPr>
        <p:spPr>
          <a:xfrm>
            <a:off x="2142812" y="5174802"/>
            <a:ext cx="4083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Speak Pro" panose="020B0504020101020102" pitchFamily="34" charset="0"/>
              </a:rPr>
              <a:t>Annual Income (in rupee) distribution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E5D6224-1195-43C6-B538-8E698D412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28" y="2089827"/>
            <a:ext cx="6874525" cy="294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140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457"/>
            <a:ext cx="10515600" cy="1547287"/>
          </a:xfrm>
        </p:spPr>
        <p:txBody>
          <a:bodyPr/>
          <a:lstStyle/>
          <a:p>
            <a:r>
              <a:rPr lang="en-US" sz="4400" dirty="0"/>
              <a:t>Modelling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60703B-1E44-4F33-B44A-F1781372667E}"/>
              </a:ext>
            </a:extLst>
          </p:cNvPr>
          <p:cNvSpPr/>
          <p:nvPr/>
        </p:nvSpPr>
        <p:spPr>
          <a:xfrm>
            <a:off x="359229" y="6215743"/>
            <a:ext cx="1306285" cy="459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4160D895-34F5-4F0D-B988-F89B05B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/>
          <a:lstStyle/>
          <a:p>
            <a:fld id="{9EC71654-96A5-4280-94F3-931C61A9F92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B204BB-402F-40C7-9641-E48C64E7C1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Picture Placeholder 10">
            <a:extLst>
              <a:ext uri="{FF2B5EF4-FFF2-40B4-BE49-F238E27FC236}">
                <a16:creationId xmlns:a16="http://schemas.microsoft.com/office/drawing/2014/main" id="{82A427B5-F7B8-438F-9E18-A16E96D45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985395" y="2122714"/>
            <a:ext cx="6309585" cy="4735288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845380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9</a:t>
            </a:r>
            <a:endParaRPr lang="en-US"/>
          </a:p>
        </p:txBody>
      </p:sp>
      <p:pic>
        <p:nvPicPr>
          <p:cNvPr id="4098" name="Picture 2" descr="Performing Sentiment Analysis With Naive Bayes Classifier!">
            <a:extLst>
              <a:ext uri="{FF2B5EF4-FFF2-40B4-BE49-F238E27FC236}">
                <a16:creationId xmlns:a16="http://schemas.microsoft.com/office/drawing/2014/main" id="{B8E82B3D-AF14-4092-876E-9C034863B3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507" y="1455511"/>
            <a:ext cx="6213352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anchor="b">
            <a:normAutofit/>
          </a:bodyPr>
          <a:lstStyle/>
          <a:p>
            <a:r>
              <a:rPr lang="en-US" dirty="0"/>
              <a:t>Splitting train and test data</a:t>
            </a:r>
          </a:p>
        </p:txBody>
      </p:sp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13" y="-10992"/>
            <a:ext cx="11150600" cy="920336"/>
          </a:xfrm>
        </p:spPr>
        <p:txBody>
          <a:bodyPr/>
          <a:lstStyle/>
          <a:p>
            <a:r>
              <a:rPr lang="en-US" sz="4400" dirty="0"/>
              <a:t>Machine learning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sz="2400" dirty="0" err="1"/>
              <a:t>Catboost</a:t>
            </a:r>
            <a:endParaRPr lang="en-US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1629F4-34DB-4EB7-823A-275468C3E4A8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7333934" y="4906113"/>
            <a:ext cx="4607435" cy="605486"/>
          </a:xfrm>
        </p:spPr>
        <p:txBody>
          <a:bodyPr/>
          <a:lstStyle/>
          <a:p>
            <a:r>
              <a:rPr lang="en-ID" sz="2400" dirty="0" err="1"/>
              <a:t>Catboost</a:t>
            </a:r>
            <a:r>
              <a:rPr lang="en-ID" sz="2400" dirty="0"/>
              <a:t> with resampling and set threshold</a:t>
            </a:r>
          </a:p>
        </p:txBody>
      </p:sp>
      <p:pic>
        <p:nvPicPr>
          <p:cNvPr id="22" name="Picture Placeholder 21" descr="Scatterplot with solid fill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282969" y="1850968"/>
            <a:ext cx="605487" cy="605487"/>
          </a:xfrm>
        </p:spPr>
      </p:pic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1" r="131"/>
          <a:stretch/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FFD542B-1954-4205-A984-7749EF9F9802}"/>
              </a:ext>
            </a:extLst>
          </p:cNvPr>
          <p:cNvSpPr/>
          <p:nvPr/>
        </p:nvSpPr>
        <p:spPr>
          <a:xfrm>
            <a:off x="161613" y="6055426"/>
            <a:ext cx="2373086" cy="605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8E4BB-4B9F-4669-88E8-685809EEAA51}"/>
              </a:ext>
            </a:extLst>
          </p:cNvPr>
          <p:cNvSpPr txBox="1"/>
          <p:nvPr/>
        </p:nvSpPr>
        <p:spPr>
          <a:xfrm>
            <a:off x="66312" y="5909919"/>
            <a:ext cx="593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peak Pro" panose="020B0504020101020102" pitchFamily="34" charset="0"/>
              </a:rPr>
              <a:t>Because there is an imbalance of values on the label(y), it can be seen that the F1 score (0 &amp; 1) has a very far difference</a:t>
            </a:r>
            <a:endParaRPr lang="en-ID" dirty="0">
              <a:latin typeface="Speak Pro" panose="020B0504020101020102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09B571-7E65-4C26-B6DF-CCF14878F1A2}"/>
              </a:ext>
            </a:extLst>
          </p:cNvPr>
          <p:cNvSpPr txBox="1"/>
          <p:nvPr/>
        </p:nvSpPr>
        <p:spPr>
          <a:xfrm>
            <a:off x="6601526" y="3739427"/>
            <a:ext cx="5339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Speak Pro" panose="020B0504020101020102" pitchFamily="34" charset="0"/>
              </a:rPr>
              <a:t>The results after resampling and setting the threshold, it can be seen that the F1 score </a:t>
            </a:r>
            <a:r>
              <a:rPr lang="en-US" dirty="0">
                <a:latin typeface="Speak Pro" panose="020B0504020101020102" pitchFamily="34" charset="0"/>
              </a:rPr>
              <a:t>(0 &amp; 1)</a:t>
            </a:r>
            <a:r>
              <a:rPr lang="en-US" b="0" dirty="0">
                <a:solidFill>
                  <a:srgbClr val="000000"/>
                </a:solidFill>
                <a:effectLst/>
                <a:latin typeface="Speak Pro" panose="020B0504020101020102" pitchFamily="34" charset="0"/>
              </a:rPr>
              <a:t> is better and the difference is not too far</a:t>
            </a:r>
            <a:endParaRPr lang="en-ID" dirty="0">
              <a:latin typeface="Speak Pro" panose="020B0504020101020102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DDCCFB-7BA9-425D-AAB3-1A8AD36159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631" y="2866839"/>
            <a:ext cx="5270125" cy="2817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071935-C791-476E-B9AE-777F7E210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080" y="1065835"/>
            <a:ext cx="4983076" cy="26665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512A61-DB32-4699-945B-DDC9DF5D99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7286" y="6146383"/>
            <a:ext cx="2663101" cy="4693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E4D5A6-A76F-41A5-896B-E2678D3703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4226" y="6148424"/>
            <a:ext cx="2989151" cy="4351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ED1B11-5F3C-41CB-B9E7-D6EFEECF0F43}"/>
              </a:ext>
            </a:extLst>
          </p:cNvPr>
          <p:cNvSpPr txBox="1"/>
          <p:nvPr/>
        </p:nvSpPr>
        <p:spPr>
          <a:xfrm>
            <a:off x="6204226" y="5725253"/>
            <a:ext cx="72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latin typeface="Speak Pro" panose="020B0504020101020102" pitchFamily="34" charset="0"/>
              </a:rPr>
              <a:t>Train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EFCB70-08D1-405A-A4EA-1583A143CC57}"/>
              </a:ext>
            </a:extLst>
          </p:cNvPr>
          <p:cNvSpPr txBox="1"/>
          <p:nvPr/>
        </p:nvSpPr>
        <p:spPr>
          <a:xfrm>
            <a:off x="9363091" y="5725253"/>
            <a:ext cx="72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latin typeface="Speak Pro" panose="020B0504020101020102" pitchFamily="34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451008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13" y="-10992"/>
            <a:ext cx="11150600" cy="920336"/>
          </a:xfrm>
        </p:spPr>
        <p:txBody>
          <a:bodyPr/>
          <a:lstStyle/>
          <a:p>
            <a:r>
              <a:rPr lang="en-US" sz="4400" dirty="0"/>
              <a:t>Machine learning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sz="2400" dirty="0"/>
              <a:t>Naïve bayes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1629F4-34DB-4EB7-823A-275468C3E4A8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7333934" y="4906113"/>
            <a:ext cx="4607435" cy="605486"/>
          </a:xfrm>
        </p:spPr>
        <p:txBody>
          <a:bodyPr/>
          <a:lstStyle/>
          <a:p>
            <a:r>
              <a:rPr lang="en-ID" sz="2400" dirty="0"/>
              <a:t>Naïve bayes with resampling and set threshold</a:t>
            </a:r>
          </a:p>
        </p:txBody>
      </p:sp>
      <p:pic>
        <p:nvPicPr>
          <p:cNvPr id="22" name="Picture Placeholder 21" descr="Scatterplot with solid fill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282969" y="1850968"/>
            <a:ext cx="605487" cy="605487"/>
          </a:xfrm>
        </p:spPr>
      </p:pic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1" r="131"/>
          <a:stretch/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FFD542B-1954-4205-A984-7749EF9F9802}"/>
              </a:ext>
            </a:extLst>
          </p:cNvPr>
          <p:cNvSpPr/>
          <p:nvPr/>
        </p:nvSpPr>
        <p:spPr>
          <a:xfrm>
            <a:off x="161613" y="6055426"/>
            <a:ext cx="2373086" cy="605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8E4BB-4B9F-4669-88E8-685809EEAA51}"/>
              </a:ext>
            </a:extLst>
          </p:cNvPr>
          <p:cNvSpPr txBox="1"/>
          <p:nvPr/>
        </p:nvSpPr>
        <p:spPr>
          <a:xfrm>
            <a:off x="161613" y="5572298"/>
            <a:ext cx="593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peak Pro" panose="020B0504020101020102" pitchFamily="34" charset="0"/>
              </a:rPr>
              <a:t>Because there is an imbalance of values on the label(y), it can be seen that the F1 score (0 &amp; 1) has a very far difference</a:t>
            </a:r>
            <a:endParaRPr lang="en-ID" dirty="0">
              <a:latin typeface="Speak Pro" panose="020B0504020101020102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09B571-7E65-4C26-B6DF-CCF14878F1A2}"/>
              </a:ext>
            </a:extLst>
          </p:cNvPr>
          <p:cNvSpPr txBox="1"/>
          <p:nvPr/>
        </p:nvSpPr>
        <p:spPr>
          <a:xfrm>
            <a:off x="6601526" y="3739427"/>
            <a:ext cx="5339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Speak Pro" panose="020B0504020101020102" pitchFamily="34" charset="0"/>
              </a:rPr>
              <a:t>The results after resampling and setting the threshold, it can be seen that the F1 score </a:t>
            </a:r>
            <a:r>
              <a:rPr lang="en-US" dirty="0">
                <a:latin typeface="Speak Pro" panose="020B0504020101020102" pitchFamily="34" charset="0"/>
              </a:rPr>
              <a:t>(0 &amp; 1)</a:t>
            </a:r>
            <a:r>
              <a:rPr lang="en-US" b="0" dirty="0">
                <a:solidFill>
                  <a:srgbClr val="000000"/>
                </a:solidFill>
                <a:effectLst/>
                <a:latin typeface="Speak Pro" panose="020B0504020101020102" pitchFamily="34" charset="0"/>
              </a:rPr>
              <a:t> is better and the difference is not too far</a:t>
            </a:r>
            <a:endParaRPr lang="en-ID" dirty="0">
              <a:latin typeface="Speak Pro" panose="020B0504020101020102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25C96-6DED-4B25-8854-2166A7860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213" y="2851414"/>
            <a:ext cx="4983076" cy="27208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113222-806E-4439-A309-8D78976740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3400" y="6225224"/>
            <a:ext cx="2458702" cy="4178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32EACF-069D-4752-9A0C-B0AEFD7FFAF3}"/>
              </a:ext>
            </a:extLst>
          </p:cNvPr>
          <p:cNvSpPr txBox="1"/>
          <p:nvPr/>
        </p:nvSpPr>
        <p:spPr>
          <a:xfrm>
            <a:off x="6904269" y="5741496"/>
            <a:ext cx="72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latin typeface="Speak Pro" panose="020B0504020101020102" pitchFamily="34" charset="0"/>
              </a:rPr>
              <a:t>Train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D9C20A-FF60-4E5E-B332-74F952D8EEE2}"/>
              </a:ext>
            </a:extLst>
          </p:cNvPr>
          <p:cNvSpPr txBox="1"/>
          <p:nvPr/>
        </p:nvSpPr>
        <p:spPr>
          <a:xfrm>
            <a:off x="10063134" y="5741496"/>
            <a:ext cx="72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latin typeface="Speak Pro" panose="020B0504020101020102" pitchFamily="34" charset="0"/>
              </a:rPr>
              <a:t>Test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DE6F9D-FDDA-4BAA-9CA6-0B3E29D83E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7244" y="6225224"/>
            <a:ext cx="2812912" cy="453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B36F7-08A1-4DA6-96FC-84C4837410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3202" y="968219"/>
            <a:ext cx="5338900" cy="271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54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13" y="-10992"/>
            <a:ext cx="11150600" cy="920336"/>
          </a:xfrm>
        </p:spPr>
        <p:txBody>
          <a:bodyPr/>
          <a:lstStyle/>
          <a:p>
            <a:r>
              <a:rPr lang="en-US" sz="4400" dirty="0"/>
              <a:t>Machine learning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sz="2400" dirty="0"/>
              <a:t>Random Forest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1629F4-34DB-4EB7-823A-275468C3E4A8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7333934" y="4906113"/>
            <a:ext cx="4925799" cy="605486"/>
          </a:xfrm>
        </p:spPr>
        <p:txBody>
          <a:bodyPr/>
          <a:lstStyle/>
          <a:p>
            <a:r>
              <a:rPr lang="en-US" sz="2000" dirty="0"/>
              <a:t>Random Forest</a:t>
            </a:r>
          </a:p>
          <a:p>
            <a:r>
              <a:rPr lang="en-ID" sz="2000" dirty="0"/>
              <a:t>with resampling and set  threshold</a:t>
            </a:r>
          </a:p>
        </p:txBody>
      </p:sp>
      <p:pic>
        <p:nvPicPr>
          <p:cNvPr id="22" name="Picture Placeholder 21" descr="Scatterplot with solid fill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282969" y="1850968"/>
            <a:ext cx="605487" cy="605487"/>
          </a:xfrm>
        </p:spPr>
      </p:pic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1" r="131"/>
          <a:stretch/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FFD542B-1954-4205-A984-7749EF9F9802}"/>
              </a:ext>
            </a:extLst>
          </p:cNvPr>
          <p:cNvSpPr/>
          <p:nvPr/>
        </p:nvSpPr>
        <p:spPr>
          <a:xfrm>
            <a:off x="161613" y="6055426"/>
            <a:ext cx="2373086" cy="605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8E4BB-4B9F-4669-88E8-685809EEAA51}"/>
              </a:ext>
            </a:extLst>
          </p:cNvPr>
          <p:cNvSpPr txBox="1"/>
          <p:nvPr/>
        </p:nvSpPr>
        <p:spPr>
          <a:xfrm>
            <a:off x="161613" y="5572298"/>
            <a:ext cx="5931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peak Pro" panose="020B0504020101020102" pitchFamily="34" charset="0"/>
              </a:rPr>
              <a:t>Because there is an imbalance of values on the label(y), it can be seen that the F1 score (0 &amp; 1) has a very far difference</a:t>
            </a:r>
            <a:endParaRPr lang="en-ID" dirty="0">
              <a:latin typeface="Speak Pro" panose="020B0504020101020102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09B571-7E65-4C26-B6DF-CCF14878F1A2}"/>
              </a:ext>
            </a:extLst>
          </p:cNvPr>
          <p:cNvSpPr txBox="1"/>
          <p:nvPr/>
        </p:nvSpPr>
        <p:spPr>
          <a:xfrm>
            <a:off x="6601526" y="3739427"/>
            <a:ext cx="5339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Speak Pro" panose="020B0504020101020102" pitchFamily="34" charset="0"/>
              </a:rPr>
              <a:t>The results after resampling and setting the threshold, it can be seen that the F1 score</a:t>
            </a:r>
            <a:r>
              <a:rPr lang="en-US" dirty="0">
                <a:latin typeface="Speak Pro" panose="020B0504020101020102" pitchFamily="34" charset="0"/>
              </a:rPr>
              <a:t> (0 &amp; 1)</a:t>
            </a:r>
            <a:r>
              <a:rPr lang="en-US" b="0" dirty="0">
                <a:solidFill>
                  <a:srgbClr val="000000"/>
                </a:solidFill>
                <a:effectLst/>
                <a:latin typeface="Speak Pro" panose="020B0504020101020102" pitchFamily="34" charset="0"/>
              </a:rPr>
              <a:t> is better and the difference is not too far</a:t>
            </a:r>
            <a:endParaRPr lang="en-ID" dirty="0">
              <a:latin typeface="Speak Pro" panose="020B0504020101020102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F69A98-AB2C-49AE-AA98-8180014A79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93" y="2882245"/>
            <a:ext cx="4983076" cy="2559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F1FD71-1BA6-42AA-9F49-6C54E8F692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1526" y="1064923"/>
            <a:ext cx="4852297" cy="25844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B3836F-502D-4596-98D5-BD9385407F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4222" y="6183099"/>
            <a:ext cx="2606165" cy="4782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859E46-E84B-4321-8938-6E2546599D03}"/>
              </a:ext>
            </a:extLst>
          </p:cNvPr>
          <p:cNvSpPr txBox="1"/>
          <p:nvPr/>
        </p:nvSpPr>
        <p:spPr>
          <a:xfrm>
            <a:off x="6904269" y="5741496"/>
            <a:ext cx="72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latin typeface="Speak Pro" panose="020B0504020101020102" pitchFamily="34" charset="0"/>
              </a:rPr>
              <a:t>Train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D920F6-93B1-4F8F-A1B3-6936D838689B}"/>
              </a:ext>
            </a:extLst>
          </p:cNvPr>
          <p:cNvSpPr txBox="1"/>
          <p:nvPr/>
        </p:nvSpPr>
        <p:spPr>
          <a:xfrm>
            <a:off x="10063134" y="5741496"/>
            <a:ext cx="72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latin typeface="Speak Pro" panose="020B0504020101020102" pitchFamily="34" charset="0"/>
              </a:rPr>
              <a:t>Test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62958AF-71BA-4DB0-89AF-CFEC6FEC71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7440" y="6183099"/>
            <a:ext cx="2970875" cy="46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81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096" y="-54132"/>
            <a:ext cx="10515600" cy="940181"/>
          </a:xfrm>
        </p:spPr>
        <p:txBody>
          <a:bodyPr/>
          <a:lstStyle/>
          <a:p>
            <a:r>
              <a:rPr lang="en-US" sz="4400" dirty="0"/>
              <a:t>About the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834410"/>
            <a:ext cx="11277600" cy="1229139"/>
          </a:xfrm>
        </p:spPr>
        <p:txBody>
          <a:bodyPr/>
          <a:lstStyle/>
          <a:p>
            <a:pPr marL="342900" indent="-342900" algn="ctr">
              <a:buFont typeface="+mj-lt"/>
              <a:buAutoNum type="arabicPeriod"/>
            </a:pPr>
            <a:r>
              <a:rPr lang="en-US" sz="2000" dirty="0"/>
              <a:t>This project was carried out with the aim to build and find Machine learning model that have good result to predict whether someone will buy Travel Insurance packages or not.</a:t>
            </a:r>
          </a:p>
          <a:p>
            <a:r>
              <a:rPr lang="en-US" sz="2000" b="1" dirty="0">
                <a:effectLst/>
                <a:latin typeface="Speak Pro" panose="020B0504020101020102" pitchFamily="34" charset="0"/>
              </a:rPr>
              <a:t>2. Because in imbalanced data condition, F1 score is the proper metric to measure the model performance.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3039826" y="2270376"/>
            <a:ext cx="6112830" cy="458762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60703B-1E44-4F33-B44A-F1781372667E}"/>
              </a:ext>
            </a:extLst>
          </p:cNvPr>
          <p:cNvSpPr/>
          <p:nvPr/>
        </p:nvSpPr>
        <p:spPr>
          <a:xfrm>
            <a:off x="359229" y="6215743"/>
            <a:ext cx="1306285" cy="459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4160D895-34F5-4F0D-B988-F89B05B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371" y="214895"/>
            <a:ext cx="10515600" cy="1934296"/>
          </a:xfrm>
        </p:spPr>
        <p:txBody>
          <a:bodyPr/>
          <a:lstStyle/>
          <a:p>
            <a:r>
              <a:rPr lang="en-US" sz="4400" dirty="0"/>
              <a:t>Evaluation metric </a:t>
            </a:r>
            <a:br>
              <a:rPr lang="en-US" sz="4400" dirty="0"/>
            </a:br>
            <a:r>
              <a:rPr lang="en-US" sz="4400" dirty="0"/>
              <a:t>and </a:t>
            </a:r>
            <a:br>
              <a:rPr lang="en-US" sz="4400" dirty="0"/>
            </a:br>
            <a:r>
              <a:rPr lang="en-US" sz="4400" dirty="0"/>
              <a:t>recommendation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60703B-1E44-4F33-B44A-F1781372667E}"/>
              </a:ext>
            </a:extLst>
          </p:cNvPr>
          <p:cNvSpPr/>
          <p:nvPr/>
        </p:nvSpPr>
        <p:spPr>
          <a:xfrm>
            <a:off x="359229" y="6215743"/>
            <a:ext cx="1306285" cy="459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4160D895-34F5-4F0D-B988-F89B05B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/>
          <a:lstStyle/>
          <a:p>
            <a:fld id="{9EC71654-96A5-4280-94F3-931C61A9F92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B204BB-402F-40C7-9641-E48C64E7C1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Picture Placeholder 10">
            <a:extLst>
              <a:ext uri="{FF2B5EF4-FFF2-40B4-BE49-F238E27FC236}">
                <a16:creationId xmlns:a16="http://schemas.microsoft.com/office/drawing/2014/main" id="{82A427B5-F7B8-438F-9E18-A16E96D45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901752" y="2149191"/>
            <a:ext cx="6388495" cy="4708809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372464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Evaluation metric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FD542B-1954-4205-A984-7749EF9F9802}"/>
              </a:ext>
            </a:extLst>
          </p:cNvPr>
          <p:cNvSpPr/>
          <p:nvPr/>
        </p:nvSpPr>
        <p:spPr>
          <a:xfrm>
            <a:off x="161613" y="6055426"/>
            <a:ext cx="2373086" cy="605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00AA24-B479-487B-BA18-DE1CD32DCF74}"/>
              </a:ext>
            </a:extLst>
          </p:cNvPr>
          <p:cNvSpPr/>
          <p:nvPr/>
        </p:nvSpPr>
        <p:spPr>
          <a:xfrm>
            <a:off x="1348156" y="1719943"/>
            <a:ext cx="1286187" cy="10341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0BA54-BF5D-4E06-A6DD-BC152EC2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5" y="2552965"/>
            <a:ext cx="3685642" cy="26187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2F56D3-E80F-4058-A7E5-4ED7D8194095}"/>
              </a:ext>
            </a:extLst>
          </p:cNvPr>
          <p:cNvSpPr txBox="1"/>
          <p:nvPr/>
        </p:nvSpPr>
        <p:spPr>
          <a:xfrm>
            <a:off x="161613" y="1872343"/>
            <a:ext cx="3212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b="1" dirty="0">
                <a:latin typeface="Speak Pro" panose="020B0504020101020102" pitchFamily="34" charset="0"/>
              </a:rPr>
              <a:t>Model Result metric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50DB27-F414-4C2A-9256-14B2AAD9D42A}"/>
              </a:ext>
            </a:extLst>
          </p:cNvPr>
          <p:cNvSpPr/>
          <p:nvPr/>
        </p:nvSpPr>
        <p:spPr>
          <a:xfrm>
            <a:off x="9565166" y="1816936"/>
            <a:ext cx="1286187" cy="10341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15F20-CD0D-48A3-9739-8801A02DA5B0}"/>
              </a:ext>
            </a:extLst>
          </p:cNvPr>
          <p:cNvSpPr txBox="1"/>
          <p:nvPr/>
        </p:nvSpPr>
        <p:spPr>
          <a:xfrm>
            <a:off x="8308182" y="2518686"/>
            <a:ext cx="38838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Speak Pro" panose="020B0504020101020102" pitchFamily="34" charset="0"/>
              </a:rPr>
              <a:t>After the imbalance problem was solved by resampling and set threshold, it   was found that the machine learning   </a:t>
            </a:r>
            <a:r>
              <a:rPr lang="en-US" b="1" dirty="0" err="1">
                <a:solidFill>
                  <a:srgbClr val="000000"/>
                </a:solidFill>
                <a:effectLst/>
                <a:latin typeface="Speak Pro" panose="020B0504020101020102" pitchFamily="34" charset="0"/>
              </a:rPr>
              <a:t>catboost</a:t>
            </a:r>
            <a:r>
              <a:rPr lang="en-US" b="1" dirty="0">
                <a:solidFill>
                  <a:srgbClr val="000000"/>
                </a:solidFill>
                <a:effectLst/>
                <a:latin typeface="Speak Pro" panose="020B0504020101020102" pitchFamily="34" charset="0"/>
              </a:rPr>
              <a:t> model gave better F1 score results than the others 2 models.</a:t>
            </a:r>
          </a:p>
          <a:p>
            <a:endParaRPr lang="en-US" b="1" dirty="0">
              <a:solidFill>
                <a:srgbClr val="000000"/>
              </a:solidFill>
              <a:latin typeface="Speak Pro" panose="020B0504020101020102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  <a:latin typeface="Speak Pro" panose="020B0504020101020102" pitchFamily="34" charset="0"/>
              </a:rPr>
              <a:t>Because in imbalanced data condition, F1 score is the metric to measure the model performance.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13721D2-8894-44D4-8ABD-BA8E3D332B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4" name="Picture Placeholder 21">
            <a:extLst>
              <a:ext uri="{FF2B5EF4-FFF2-40B4-BE49-F238E27FC236}">
                <a16:creationId xmlns:a16="http://schemas.microsoft.com/office/drawing/2014/main" id="{E7723CDC-0C22-4CD6-9452-FB28383CC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3883819" y="1630945"/>
            <a:ext cx="4424362" cy="437136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93069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80B9244-382A-403B-BFCF-E38CF906FE5E}"/>
              </a:ext>
            </a:extLst>
          </p:cNvPr>
          <p:cNvSpPr txBox="1">
            <a:spLocks/>
          </p:cNvSpPr>
          <p:nvPr/>
        </p:nvSpPr>
        <p:spPr>
          <a:xfrm>
            <a:off x="668338" y="399021"/>
            <a:ext cx="11150600" cy="9203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Recommendation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CBBC12-77C9-4970-BBCC-B527D24FCED3}"/>
              </a:ext>
            </a:extLst>
          </p:cNvPr>
          <p:cNvSpPr txBox="1"/>
          <p:nvPr/>
        </p:nvSpPr>
        <p:spPr>
          <a:xfrm>
            <a:off x="668338" y="1643743"/>
            <a:ext cx="89764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peak Pro" panose="020B0504020101020102" pitchFamily="34" charset="0"/>
              </a:rPr>
              <a:t>In order to produce good prediction results, here are recommendations for the travel insurance dataset:</a:t>
            </a:r>
          </a:p>
          <a:p>
            <a:endParaRPr lang="en-US" sz="2400" dirty="0">
              <a:latin typeface="Speak Pro" panose="020B0504020101020102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peak Pro" panose="020B0504020101020102" pitchFamily="34" charset="0"/>
              </a:rPr>
              <a:t>It is necessary to add features that have a strong correlation with the target data to be able to improve prediction results using machine learning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peak Pro" panose="020B0504020101020102" pitchFamily="34" charset="0"/>
              </a:rPr>
              <a:t>It is necessary to increase the number of data/observation, so the data will has a balance of values in the target column(y).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latin typeface="Speak Pro" panose="020B050402010102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A75D03-2436-4671-9A0A-6BF11CBBDA25}"/>
              </a:ext>
            </a:extLst>
          </p:cNvPr>
          <p:cNvSpPr/>
          <p:nvPr/>
        </p:nvSpPr>
        <p:spPr>
          <a:xfrm>
            <a:off x="161613" y="6055426"/>
            <a:ext cx="2373086" cy="605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2388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ityscape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986D7F-8D31-4BF9-8B7B-45564DC819AE}"/>
              </a:ext>
            </a:extLst>
          </p:cNvPr>
          <p:cNvSpPr/>
          <p:nvPr/>
        </p:nvSpPr>
        <p:spPr>
          <a:xfrm>
            <a:off x="6312042" y="1774371"/>
            <a:ext cx="2373086" cy="826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3A96E2-ECDD-4229-840E-3E5860203D48}"/>
              </a:ext>
            </a:extLst>
          </p:cNvPr>
          <p:cNvSpPr/>
          <p:nvPr/>
        </p:nvSpPr>
        <p:spPr>
          <a:xfrm>
            <a:off x="6016473" y="4495115"/>
            <a:ext cx="2373086" cy="826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111491"/>
          </a:xfrm>
        </p:spPr>
        <p:txBody>
          <a:bodyPr/>
          <a:lstStyle/>
          <a:p>
            <a:r>
              <a:rPr lang="en-US" sz="4400" dirty="0"/>
              <a:t>Analysis flow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429034"/>
            <a:ext cx="5132496" cy="435133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Speak Pro" panose="020B0504020101020102" pitchFamily="34" charset="0"/>
              </a:rPr>
              <a:t>Data </a:t>
            </a:r>
            <a:r>
              <a:rPr lang="en-US" sz="2800" dirty="0" err="1">
                <a:latin typeface="Speak Pro" panose="020B0504020101020102" pitchFamily="34" charset="0"/>
              </a:rPr>
              <a:t>Undestanding</a:t>
            </a:r>
            <a:endParaRPr lang="en-US" sz="2800" dirty="0">
              <a:latin typeface="Speak Pro" panose="020B0504020101020102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Speak Pro" panose="020B0504020101020102" pitchFamily="34" charset="0"/>
              </a:rPr>
              <a:t>Data Cleaning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Speak Pro" panose="020B0504020101020102" pitchFamily="34" charset="0"/>
              </a:rPr>
              <a:t>Exploratory Data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Speak Pro" panose="020B0504020101020102" pitchFamily="34" charset="0"/>
              </a:rPr>
              <a:t>Modelling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2800" dirty="0" err="1">
                <a:latin typeface="Speak Pro" panose="020B0504020101020102" pitchFamily="34" charset="0"/>
              </a:rPr>
              <a:t>CatBoost</a:t>
            </a:r>
            <a:endParaRPr lang="en-US" sz="2800" dirty="0">
              <a:latin typeface="Speak Pro" panose="020B0504020101020102" pitchFamily="34" charset="0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sz="2800" dirty="0">
                <a:latin typeface="Speak Pro" panose="020B0504020101020102" pitchFamily="34" charset="0"/>
              </a:rPr>
              <a:t>Naïve Bayes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2800" dirty="0">
                <a:latin typeface="Speak Pro" panose="020B0504020101020102" pitchFamily="34" charset="0"/>
              </a:rPr>
              <a:t>Random Forest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Speak Pro" panose="020B0504020101020102" pitchFamily="34" charset="0"/>
              </a:rPr>
              <a:t>Evaluation and Recommendation</a:t>
            </a:r>
          </a:p>
          <a:p>
            <a:pPr marL="0" lvl="1" indent="0">
              <a:buNone/>
            </a:pPr>
            <a:endParaRPr lang="en-US" sz="2800" dirty="0">
              <a:latin typeface="Speak Pro" panose="020B0504020101020102" pitchFamily="34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6913286" y="0"/>
            <a:ext cx="5278714" cy="578037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D441F4-4B00-487D-B6CB-4AE73C893712}"/>
              </a:ext>
            </a:extLst>
          </p:cNvPr>
          <p:cNvSpPr/>
          <p:nvPr/>
        </p:nvSpPr>
        <p:spPr>
          <a:xfrm>
            <a:off x="161613" y="6055426"/>
            <a:ext cx="2373086" cy="605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457"/>
            <a:ext cx="10515600" cy="1547287"/>
          </a:xfrm>
        </p:spPr>
        <p:txBody>
          <a:bodyPr/>
          <a:lstStyle/>
          <a:p>
            <a:r>
              <a:rPr lang="en-US" sz="4400" dirty="0"/>
              <a:t>Data </a:t>
            </a:r>
            <a:br>
              <a:rPr lang="en-US" sz="4400" dirty="0"/>
            </a:br>
            <a:r>
              <a:rPr lang="en-US" sz="4400" dirty="0"/>
              <a:t>understanding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790901" y="2203309"/>
            <a:ext cx="6610198" cy="4654691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60703B-1E44-4F33-B44A-F1781372667E}"/>
              </a:ext>
            </a:extLst>
          </p:cNvPr>
          <p:cNvSpPr/>
          <p:nvPr/>
        </p:nvSpPr>
        <p:spPr>
          <a:xfrm>
            <a:off x="359229" y="6215743"/>
            <a:ext cx="1306285" cy="459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4160D895-34F5-4F0D-B988-F89B05B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73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1858282"/>
            <a:ext cx="68579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Speak Pro" panose="020B0504020101020102" pitchFamily="34" charset="0"/>
              </a:rPr>
              <a:t>The data is taken from Kaggle : </a:t>
            </a:r>
            <a:r>
              <a:rPr lang="en-US" b="0" dirty="0">
                <a:solidFill>
                  <a:srgbClr val="000000"/>
                </a:solidFill>
                <a:effectLst/>
                <a:latin typeface="Speak Pro" panose="020B0504020101020102" pitchFamily="34" charset="0"/>
                <a:hlinkClick r:id="rId3"/>
              </a:rPr>
              <a:t>Travel Insurance Prediction Data</a:t>
            </a:r>
            <a:endParaRPr lang="en-US" b="0" dirty="0">
              <a:solidFill>
                <a:srgbClr val="000000"/>
              </a:solidFill>
              <a:effectLst/>
              <a:latin typeface="Speak Pro" panose="020B0504020101020102" pitchFamily="34" charset="0"/>
            </a:endParaRPr>
          </a:p>
          <a:p>
            <a:pPr marL="0" indent="0">
              <a:buNone/>
            </a:pPr>
            <a:endParaRPr lang="en-US" b="0" dirty="0">
              <a:solidFill>
                <a:srgbClr val="000000"/>
              </a:solidFill>
              <a:effectLst/>
              <a:latin typeface="Speak Pro" panose="020B0504020101020102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Speak Pro" panose="020B0504020101020102" pitchFamily="34" charset="0"/>
              </a:rPr>
              <a:t>It consist 1987 rows and 9 columns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Speak Pro" panose="020B0504020101020102" pitchFamily="34" charset="0"/>
              </a:rPr>
              <a:t>The goal of this dataset is to predict </a:t>
            </a:r>
            <a:r>
              <a:rPr lang="en-US" b="0" dirty="0" err="1">
                <a:solidFill>
                  <a:srgbClr val="000000"/>
                </a:solidFill>
                <a:effectLst/>
                <a:latin typeface="Speak Pro" panose="020B0504020101020102" pitchFamily="34" charset="0"/>
              </a:rPr>
              <a:t>whethera</a:t>
            </a:r>
            <a:r>
              <a:rPr lang="en-US" b="0" dirty="0">
                <a:solidFill>
                  <a:srgbClr val="000000"/>
                </a:solidFill>
                <a:effectLst/>
                <a:latin typeface="Speak Pro" panose="020B0504020101020102" pitchFamily="34" charset="0"/>
              </a:rPr>
              <a:t> customer will be interested in buying travel insurance or not</a:t>
            </a:r>
          </a:p>
          <a:p>
            <a:pPr marL="0" indent="0">
              <a:buNone/>
            </a:pPr>
            <a:endParaRPr lang="en-US" dirty="0">
              <a:latin typeface="Speak Pro" panose="020B0504020101020102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Data understanding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B319D-F1F0-4C39-93E6-37AE1C59B456}"/>
              </a:ext>
            </a:extLst>
          </p:cNvPr>
          <p:cNvSpPr/>
          <p:nvPr/>
        </p:nvSpPr>
        <p:spPr>
          <a:xfrm>
            <a:off x="161613" y="6055426"/>
            <a:ext cx="2373086" cy="605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941979-28CE-4136-86E5-C1BBC00E9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228" y="1858282"/>
            <a:ext cx="4517894" cy="312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8" name="Picture 7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74C6B28B-61F4-40A9-8B63-461587F6C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34" y="2095248"/>
            <a:ext cx="10837862" cy="3224264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56" y="283811"/>
            <a:ext cx="11150600" cy="920336"/>
          </a:xfrm>
        </p:spPr>
        <p:txBody>
          <a:bodyPr anchor="b">
            <a:normAutofit/>
          </a:bodyPr>
          <a:lstStyle/>
          <a:p>
            <a:r>
              <a:rPr lang="en-US" sz="4800" dirty="0"/>
              <a:t>Data 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2528C9-A60D-45A1-87FB-ADD1DF0C920B}"/>
              </a:ext>
            </a:extLst>
          </p:cNvPr>
          <p:cNvSpPr txBox="1"/>
          <p:nvPr/>
        </p:nvSpPr>
        <p:spPr>
          <a:xfrm>
            <a:off x="420471" y="1510650"/>
            <a:ext cx="3948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dirty="0">
                <a:latin typeface="Speak Pro" panose="020B0504020101020102" pitchFamily="34" charset="0"/>
              </a:rPr>
              <a:t>Data dictionary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803F95-D309-4E59-89BC-9C0D6ACCEF32}"/>
              </a:ext>
            </a:extLst>
          </p:cNvPr>
          <p:cNvSpPr/>
          <p:nvPr/>
        </p:nvSpPr>
        <p:spPr>
          <a:xfrm>
            <a:off x="161613" y="6055426"/>
            <a:ext cx="2373086" cy="605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8964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457"/>
            <a:ext cx="10515600" cy="1547287"/>
          </a:xfrm>
        </p:spPr>
        <p:txBody>
          <a:bodyPr/>
          <a:lstStyle/>
          <a:p>
            <a:r>
              <a:rPr lang="en-US" sz="4400" dirty="0"/>
              <a:t>Data </a:t>
            </a:r>
            <a:br>
              <a:rPr lang="en-US" sz="4400" dirty="0"/>
            </a:br>
            <a:r>
              <a:rPr lang="en-US" sz="4400" dirty="0"/>
              <a:t>Cleaning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993992" y="2330635"/>
            <a:ext cx="6204015" cy="452736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60703B-1E44-4F33-B44A-F1781372667E}"/>
              </a:ext>
            </a:extLst>
          </p:cNvPr>
          <p:cNvSpPr/>
          <p:nvPr/>
        </p:nvSpPr>
        <p:spPr>
          <a:xfrm>
            <a:off x="359229" y="6215743"/>
            <a:ext cx="1306285" cy="459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4160D895-34F5-4F0D-B988-F89B05BF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785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Data Cleaning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sz="2000" dirty="0"/>
              <a:t>Split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355" y="4035925"/>
            <a:ext cx="3445566" cy="2504663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Speak Pro" panose="020B0504020101020102" pitchFamily="34" charset="0"/>
              </a:rPr>
              <a:t>Before we do data cleaning, we have to split between data for training dan data for testing. </a:t>
            </a:r>
          </a:p>
          <a:p>
            <a:pPr algn="l"/>
            <a:r>
              <a:rPr lang="en-US" sz="2000" dirty="0">
                <a:latin typeface="Speak Pro" panose="020B0504020101020102" pitchFamily="34" charset="0"/>
              </a:rPr>
              <a:t>Allocation between train data and test data is 70:30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3883819" y="1626669"/>
            <a:ext cx="4424362" cy="4371360"/>
          </a:xfrm>
        </p:spPr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sz="2000" dirty="0"/>
              <a:t>Duplicate check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BC92E6-A3CD-4766-A136-4952682101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355" y="3290300"/>
            <a:ext cx="3192273" cy="5263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FFD542B-1954-4205-A984-7749EF9F9802}"/>
              </a:ext>
            </a:extLst>
          </p:cNvPr>
          <p:cNvSpPr/>
          <p:nvPr/>
        </p:nvSpPr>
        <p:spPr>
          <a:xfrm>
            <a:off x="161613" y="6055426"/>
            <a:ext cx="2373086" cy="605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EE0498-F880-4E70-8193-F9BC9820D6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3717" y="3591999"/>
            <a:ext cx="3732074" cy="421941"/>
          </a:xfrm>
          <a:prstGeom prst="rect">
            <a:avLst/>
          </a:prstGeom>
        </p:spPr>
      </p:pic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726EC7AA-C6B8-418A-82A5-3F08A980FEEA}"/>
              </a:ext>
            </a:extLst>
          </p:cNvPr>
          <p:cNvSpPr txBox="1">
            <a:spLocks/>
          </p:cNvSpPr>
          <p:nvPr/>
        </p:nvSpPr>
        <p:spPr>
          <a:xfrm>
            <a:off x="8308181" y="3136924"/>
            <a:ext cx="1440322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Speak Pro" panose="020B0504020101020102" pitchFamily="34" charset="0"/>
              </a:rPr>
              <a:t>Data train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ED29E2-85C0-4722-85AB-79BE539AE6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3716" y="4625702"/>
            <a:ext cx="3732073" cy="397228"/>
          </a:xfrm>
          <a:prstGeom prst="rect">
            <a:avLst/>
          </a:prstGeom>
        </p:spPr>
      </p:pic>
      <p:sp>
        <p:nvSpPr>
          <p:cNvPr id="27" name="Content Placeholder 7">
            <a:extLst>
              <a:ext uri="{FF2B5EF4-FFF2-40B4-BE49-F238E27FC236}">
                <a16:creationId xmlns:a16="http://schemas.microsoft.com/office/drawing/2014/main" id="{5C75054E-E1FF-4F5E-B89B-9A69F9500C57}"/>
              </a:ext>
            </a:extLst>
          </p:cNvPr>
          <p:cNvSpPr txBox="1">
            <a:spLocks/>
          </p:cNvSpPr>
          <p:nvPr/>
        </p:nvSpPr>
        <p:spPr>
          <a:xfrm>
            <a:off x="8383716" y="4167222"/>
            <a:ext cx="1127743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Speak Pro" panose="020B0504020101020102" pitchFamily="34" charset="0"/>
              </a:rPr>
              <a:t>Data test</a:t>
            </a:r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Data Cleaning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sz="2000" dirty="0"/>
              <a:t>Missing Value Check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3883819" y="1630945"/>
            <a:ext cx="4424362" cy="4371360"/>
          </a:xfrm>
        </p:spPr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sz="2000" dirty="0"/>
              <a:t>Missing Value Check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FD542B-1954-4205-A984-7749EF9F9802}"/>
              </a:ext>
            </a:extLst>
          </p:cNvPr>
          <p:cNvSpPr/>
          <p:nvPr/>
        </p:nvSpPr>
        <p:spPr>
          <a:xfrm>
            <a:off x="161613" y="6055426"/>
            <a:ext cx="2373086" cy="605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726EC7AA-C6B8-418A-82A5-3F08A980FEEA}"/>
              </a:ext>
            </a:extLst>
          </p:cNvPr>
          <p:cNvSpPr txBox="1">
            <a:spLocks/>
          </p:cNvSpPr>
          <p:nvPr/>
        </p:nvSpPr>
        <p:spPr>
          <a:xfrm>
            <a:off x="1196104" y="3084721"/>
            <a:ext cx="1440322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Speak Pro" panose="020B0504020101020102" pitchFamily="34" charset="0"/>
              </a:rPr>
              <a:t>Data train</a:t>
            </a:r>
          </a:p>
        </p:txBody>
      </p:sp>
      <p:sp>
        <p:nvSpPr>
          <p:cNvPr id="27" name="Content Placeholder 7">
            <a:extLst>
              <a:ext uri="{FF2B5EF4-FFF2-40B4-BE49-F238E27FC236}">
                <a16:creationId xmlns:a16="http://schemas.microsoft.com/office/drawing/2014/main" id="{5C75054E-E1FF-4F5E-B89B-9A69F9500C57}"/>
              </a:ext>
            </a:extLst>
          </p:cNvPr>
          <p:cNvSpPr txBox="1">
            <a:spLocks/>
          </p:cNvSpPr>
          <p:nvPr/>
        </p:nvSpPr>
        <p:spPr>
          <a:xfrm>
            <a:off x="9685882" y="3084720"/>
            <a:ext cx="1127743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Speak Pro" panose="020B0504020101020102" pitchFamily="34" charset="0"/>
              </a:rPr>
              <a:t>Data test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9DB011-0C36-4982-A3E7-FB399CAA9E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938" y="3532453"/>
            <a:ext cx="2800655" cy="24385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8F8D78-7E9F-4C23-95DA-C19A331D2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8182" y="3532453"/>
            <a:ext cx="3003566" cy="237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02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891</TotalTime>
  <Words>693</Words>
  <Application>Microsoft Office PowerPoint</Application>
  <PresentationFormat>Widescreen</PresentationFormat>
  <Paragraphs>131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Corbel</vt:lpstr>
      <vt:lpstr>Speak Pro</vt:lpstr>
      <vt:lpstr>Office Theme</vt:lpstr>
      <vt:lpstr>Machine Learning Model for predicting travel insurance</vt:lpstr>
      <vt:lpstr>About the project</vt:lpstr>
      <vt:lpstr>Analysis flow </vt:lpstr>
      <vt:lpstr>Data  understanding</vt:lpstr>
      <vt:lpstr>Data understanding</vt:lpstr>
      <vt:lpstr>Data understanding</vt:lpstr>
      <vt:lpstr>Data  Cleaning</vt:lpstr>
      <vt:lpstr>Data Cleaning</vt:lpstr>
      <vt:lpstr>Data Cleaning</vt:lpstr>
      <vt:lpstr>Data Cleaning</vt:lpstr>
      <vt:lpstr>Exploratory  Data Analysis</vt:lpstr>
      <vt:lpstr>Exploratory data analysis</vt:lpstr>
      <vt:lpstr>Exploratory data analysis</vt:lpstr>
      <vt:lpstr>Exploratory data analysis</vt:lpstr>
      <vt:lpstr>Modelling</vt:lpstr>
      <vt:lpstr>Splitting train and test data</vt:lpstr>
      <vt:lpstr>Machine learning model</vt:lpstr>
      <vt:lpstr>Machine learning model</vt:lpstr>
      <vt:lpstr>Machine learning model</vt:lpstr>
      <vt:lpstr>Evaluation metric  and  recommendation</vt:lpstr>
      <vt:lpstr>Evaluation metric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Model for predicting travel insurance</dc:title>
  <dc:creator>Muhammad Aulia Rendy</dc:creator>
  <cp:lastModifiedBy>Muhammad Aulia Rendy</cp:lastModifiedBy>
  <cp:revision>27</cp:revision>
  <dcterms:created xsi:type="dcterms:W3CDTF">2021-10-15T04:22:37Z</dcterms:created>
  <dcterms:modified xsi:type="dcterms:W3CDTF">2021-10-17T12:51:14Z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